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67" r:id="rId12"/>
    <p:sldId id="266" r:id="rId13"/>
    <p:sldId id="273" r:id="rId14"/>
    <p:sldId id="274" r:id="rId15"/>
    <p:sldId id="269" r:id="rId16"/>
    <p:sldId id="270" r:id="rId17"/>
    <p:sldId id="271" r:id="rId18"/>
    <p:sldId id="272" r:id="rId19"/>
    <p:sldId id="268" r:id="rId2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 autoAdjust="0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64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chiti parab" userId="af645a0df004f7d4" providerId="LiveId" clId="{1D4CDE20-B599-4AD1-BE83-B7424E486862}"/>
    <pc:docChg chg="custSel modSld">
      <pc:chgData name="prachiti parab" userId="af645a0df004f7d4" providerId="LiveId" clId="{1D4CDE20-B599-4AD1-BE83-B7424E486862}" dt="2024-04-29T17:48:36.021" v="13" actId="1076"/>
      <pc:docMkLst>
        <pc:docMk/>
      </pc:docMkLst>
      <pc:sldChg chg="addSp delSp modSp mod">
        <pc:chgData name="prachiti parab" userId="af645a0df004f7d4" providerId="LiveId" clId="{1D4CDE20-B599-4AD1-BE83-B7424E486862}" dt="2024-04-29T17:48:36.021" v="13" actId="1076"/>
        <pc:sldMkLst>
          <pc:docMk/>
          <pc:sldMk cId="286295982" sldId="275"/>
        </pc:sldMkLst>
        <pc:spChg chg="mod">
          <ac:chgData name="prachiti parab" userId="af645a0df004f7d4" providerId="LiveId" clId="{1D4CDE20-B599-4AD1-BE83-B7424E486862}" dt="2024-04-29T17:36:37.685" v="3" actId="1076"/>
          <ac:spMkLst>
            <pc:docMk/>
            <pc:sldMk cId="286295982" sldId="275"/>
            <ac:spMk id="3" creationId="{DB2E8CBD-3718-AB67-7C6A-649698E80F3F}"/>
          </ac:spMkLst>
        </pc:spChg>
        <pc:picChg chg="del mod">
          <ac:chgData name="prachiti parab" userId="af645a0df004f7d4" providerId="LiveId" clId="{1D4CDE20-B599-4AD1-BE83-B7424E486862}" dt="2024-04-29T17:47:54.429" v="7" actId="478"/>
          <ac:picMkLst>
            <pc:docMk/>
            <pc:sldMk cId="286295982" sldId="275"/>
            <ac:picMk id="4" creationId="{73DA5E57-EF62-FFC4-D2EC-79616E814303}"/>
          </ac:picMkLst>
        </pc:picChg>
        <pc:picChg chg="add del">
          <ac:chgData name="prachiti parab" userId="af645a0df004f7d4" providerId="LiveId" clId="{1D4CDE20-B599-4AD1-BE83-B7424E486862}" dt="2024-04-29T17:39:57.709" v="5" actId="478"/>
          <ac:picMkLst>
            <pc:docMk/>
            <pc:sldMk cId="286295982" sldId="275"/>
            <ac:picMk id="5" creationId="{299BF90C-CCEA-B267-223D-3A26CDF81431}"/>
          </ac:picMkLst>
        </pc:picChg>
        <pc:picChg chg="add mod">
          <ac:chgData name="prachiti parab" userId="af645a0df004f7d4" providerId="LiveId" clId="{1D4CDE20-B599-4AD1-BE83-B7424E486862}" dt="2024-04-29T17:48:36.021" v="13" actId="1076"/>
          <ac:picMkLst>
            <pc:docMk/>
            <pc:sldMk cId="286295982" sldId="275"/>
            <ac:picMk id="7" creationId="{CDBAA30F-5070-805E-A0A0-ECCEF2033555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5.23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241.56885"/>
      <inkml:brushProperty name="anchorY" value="-10455.83398"/>
      <inkml:brushProperty name="scaleFactor" value="0.5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1T20:30:25.36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257.56885"/>
      <inkml:brushProperty name="anchorY" value="-11471.83398"/>
      <inkml:brushProperty name="scaleFactor" value="0.5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309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81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69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44219"/>
            <a:ext cx="3233928" cy="19070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10130" y="1000933"/>
            <a:ext cx="9933503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accent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Department of Computer Science &amp;Engineering Artificial Intelligence &amp; Machine Learning</a:t>
            </a:r>
            <a:endParaRPr lang="en-US" sz="2624" dirty="0">
              <a:solidFill>
                <a:schemeClr val="accent2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2348448" y="3009320"/>
            <a:ext cx="993350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A.P. Shah Institute of Technology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448" y="3719401"/>
            <a:ext cx="993350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G.B.Road, Kasarvadavli, Thane(W), Mumbai-400615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348388" y="4361884"/>
            <a:ext cx="993350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UNIVERSITY OF MUMBAI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348448" y="4967586"/>
            <a:ext cx="993350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Academic Year 2023-2024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348389" y="7002185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11F623-EFBE-D182-E8A1-A8247CD2A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8864" y="330001"/>
            <a:ext cx="2141536" cy="2141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DB2E8CBD-3718-AB67-7C6A-649698E80F3F}"/>
              </a:ext>
            </a:extLst>
          </p:cNvPr>
          <p:cNvSpPr/>
          <p:nvPr/>
        </p:nvSpPr>
        <p:spPr>
          <a:xfrm>
            <a:off x="0" y="205"/>
            <a:ext cx="14630400" cy="8229599"/>
          </a:xfrm>
          <a:prstGeom prst="rect">
            <a:avLst/>
          </a:prstGeom>
          <a:solidFill>
            <a:srgbClr val="123332"/>
          </a:solidFill>
          <a:ln/>
        </p:spPr>
        <p:txBody>
          <a:bodyPr lIns="91440" tIns="45720" rIns="91440" bIns="45720" anchor="t"/>
          <a:lstStyle/>
          <a:p>
            <a:r>
              <a:rPr lang="en-US" sz="3600" b="1" dirty="0">
                <a:solidFill>
                  <a:schemeClr val="accent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System Design</a:t>
            </a:r>
          </a:p>
          <a:p>
            <a:endParaRPr lang="en-US" sz="3600" b="1" dirty="0">
              <a:solidFill>
                <a:schemeClr val="accent2"/>
              </a:solidFill>
              <a:latin typeface="Quattrocento"/>
            </a:endParaRPr>
          </a:p>
          <a:p>
            <a:endParaRPr lang="en-US" sz="3600" b="1" dirty="0">
              <a:solidFill>
                <a:schemeClr val="accent2"/>
              </a:solidFill>
              <a:latin typeface="Quattrocen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BAA30F-5070-805E-A0A0-ECCEF2033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795" y="1265275"/>
            <a:ext cx="10377376" cy="593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9E651-99D5-9D8F-DA21-987430B713E7}"/>
              </a:ext>
            </a:extLst>
          </p:cNvPr>
          <p:cNvSpPr txBox="1"/>
          <p:nvPr/>
        </p:nvSpPr>
        <p:spPr>
          <a:xfrm>
            <a:off x="1226372" y="763793"/>
            <a:ext cx="6325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2"/>
                </a:solidFill>
                <a:latin typeface="Quattrocento" panose="02020502030000000404" pitchFamily="18" charset="0"/>
              </a:rPr>
              <a:t>Implementation</a:t>
            </a:r>
            <a:endParaRPr lang="en-IN" sz="5400" b="1" dirty="0">
              <a:solidFill>
                <a:schemeClr val="accent2"/>
              </a:solidFill>
              <a:latin typeface="Quattrocento" panose="020205020300000004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76522AD-1859-3CB5-A2A2-8541F4AFD174}"/>
                  </a:ext>
                </a:extLst>
              </p14:cNvPr>
              <p14:cNvContentPartPr/>
              <p14:nvPr/>
            </p14:nvContentPartPr>
            <p14:xfrm>
              <a:off x="4044854" y="882191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76522AD-1859-3CB5-A2A2-8541F4AFD1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6854" y="86455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10C7FFA-FCB4-B410-FACD-9A004792CA0F}"/>
                  </a:ext>
                </a:extLst>
              </p14:cNvPr>
              <p14:cNvContentPartPr/>
              <p14:nvPr/>
            </p14:nvContentPartPr>
            <p14:xfrm>
              <a:off x="4044854" y="882191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10C7FFA-FCB4-B410-FACD-9A004792CA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26854" y="864551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D77B6EC-CE3D-FE08-ACCA-A681BD1DF2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6372" y="1687123"/>
            <a:ext cx="12379542" cy="599280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CC2731-18FE-9CAB-C3FE-4C6913A0B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99" y="597865"/>
            <a:ext cx="12177815" cy="703387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D77277-5F8E-FB57-FEFF-C1049E9D1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114" y="642248"/>
            <a:ext cx="11490171" cy="694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7547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65A92-1B81-4A3E-5A24-7A7FDD6F4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96" y="843029"/>
            <a:ext cx="13430007" cy="654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3673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-119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sp>
        <p:nvSpPr>
          <p:cNvPr id="4" name="Text 2"/>
          <p:cNvSpPr/>
          <p:nvPr/>
        </p:nvSpPr>
        <p:spPr>
          <a:xfrm>
            <a:off x="1466373" y="977112"/>
            <a:ext cx="82969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400" b="1" dirty="0">
                <a:solidFill>
                  <a:schemeClr val="accent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Tools/Softwares, Languages Used</a:t>
            </a:r>
            <a:endParaRPr lang="en-US" sz="5400" b="1" dirty="0">
              <a:solidFill>
                <a:schemeClr val="accent2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22" y="3089434"/>
            <a:ext cx="3088958" cy="19090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53594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ReactJs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5839897"/>
            <a:ext cx="30889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770602" y="53594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Visual studio code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770602" y="5839897"/>
            <a:ext cx="30889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914" y="2901900"/>
            <a:ext cx="3089077" cy="19091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816" y="535959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                   </a:t>
            </a:r>
            <a:r>
              <a:rPr lang="en-US" sz="2187" dirty="0" err="1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Github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192816" y="5840016"/>
            <a:ext cx="308907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C2AD6E7-0D2D-1D73-2097-57D1E2626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282" y="3009711"/>
            <a:ext cx="2749735" cy="206849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sp>
        <p:nvSpPr>
          <p:cNvPr id="4" name="Text 2"/>
          <p:cNvSpPr/>
          <p:nvPr/>
        </p:nvSpPr>
        <p:spPr>
          <a:xfrm>
            <a:off x="977384" y="910901"/>
            <a:ext cx="82969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400" b="1" dirty="0">
                <a:solidFill>
                  <a:schemeClr val="accent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Tools/ </a:t>
            </a:r>
            <a:r>
              <a:rPr lang="en-US" sz="5400" b="1" dirty="0" err="1">
                <a:solidFill>
                  <a:schemeClr val="accent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Softwares</a:t>
            </a:r>
            <a:r>
              <a:rPr lang="en-US" sz="5400" b="1" dirty="0">
                <a:solidFill>
                  <a:schemeClr val="accent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Languages Used</a:t>
            </a:r>
            <a:endParaRPr lang="en-US" sz="5400" b="1" dirty="0">
              <a:solidFill>
                <a:schemeClr val="accent2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22" y="3210549"/>
            <a:ext cx="3088958" cy="19090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53594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CSS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5839897"/>
            <a:ext cx="30889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134" y="3210549"/>
            <a:ext cx="3088958" cy="19090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0602" y="53594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JavaScript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770602" y="5839897"/>
            <a:ext cx="30889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4707" y="3202440"/>
            <a:ext cx="3089077" cy="19091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1053889" y="541201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HTML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192816" y="5840016"/>
            <a:ext cx="308907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226818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400" b="1" dirty="0">
                <a:solidFill>
                  <a:schemeClr val="accent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</a:t>
            </a:r>
            <a:endParaRPr lang="en-US" sz="5400" b="1" dirty="0">
              <a:solidFill>
                <a:schemeClr val="accent2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2920484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7428" y="3142655"/>
            <a:ext cx="7862173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499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web application represents a significant leap forward in the digital transformation of import/export operations.</a:t>
            </a:r>
            <a:r>
              <a:rPr lang="en-US" sz="2187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218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4697968"/>
            <a:ext cx="1110972" cy="17774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77428" y="4920139"/>
            <a:ext cx="7862173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499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By addressing the logistical intricacies inherent in this industry, we empower businesses to thrive in a competitive global marketplace.</a:t>
            </a:r>
            <a:endParaRPr lang="en-US" sz="2187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448753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400" b="1" dirty="0">
                <a:solidFill>
                  <a:schemeClr val="accent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References</a:t>
            </a:r>
            <a:endParaRPr lang="en-US" sz="5400" b="1" dirty="0">
              <a:solidFill>
                <a:schemeClr val="accent2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2348389" y="2726293"/>
            <a:ext cx="9933503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[</a:t>
            </a: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2] Sayali Pramod Dalke, Shruti Anil Deshmukh, Janabai Govind Dalave, Vaishnavi Nitin Sasane, Pooja K Dhule, “Web Based Staff Management System”,IJSTE Vol-3, March-2017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348389" y="4309229"/>
            <a:ext cx="9933503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499"/>
              </a:lnSpc>
              <a:buNone/>
            </a:pPr>
            <a:r>
              <a:rPr lang="en-US" sz="2187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[1] P. U. Singh, H. Singh Fartyal, K. Abdul Ahad Zubair &amp; A. Laddha. (2019). Employee management system. </a:t>
            </a:r>
            <a:r>
              <a:rPr lang="en-US" sz="2187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International Research Journal Of Engineering And Technology (IRJET), 06</a:t>
            </a:r>
            <a:r>
              <a:rPr lang="en-US" sz="2187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(05).</a:t>
            </a:r>
            <a:endParaRPr lang="en-US" sz="2187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2348389" y="5892165"/>
            <a:ext cx="9933503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499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[3] Griffin, A. &amp; Hoyle, M. (2019). Managing Personnel Records in an Electronic Environment. International Records Management Trust, London, UK, pp. 1-2.</a:t>
            </a:r>
            <a:endParaRPr lang="en-US" sz="2187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37676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C9E48B-E83D-2138-E66A-3054C7545135}"/>
              </a:ext>
            </a:extLst>
          </p:cNvPr>
          <p:cNvSpPr txBox="1"/>
          <p:nvPr/>
        </p:nvSpPr>
        <p:spPr>
          <a:xfrm>
            <a:off x="2813538" y="2411604"/>
            <a:ext cx="93349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chemeClr val="accent2"/>
                </a:solidFill>
                <a:latin typeface="Quattrocento" panose="02020502030000000404" pitchFamily="18" charset="0"/>
              </a:rPr>
              <a:t>THANK YOU!!!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1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407622" y="669152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400" b="1" dirty="0">
                <a:solidFill>
                  <a:schemeClr val="accent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CORPORATE TRADING PORTFOLIO MANAGEMENT SYSTEM</a:t>
            </a:r>
            <a:endParaRPr lang="en-US" sz="4400" b="1" dirty="0">
              <a:solidFill>
                <a:schemeClr val="accent2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5985628" y="25907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BY</a:t>
            </a:r>
          </a:p>
          <a:p>
            <a:pPr marL="0" indent="0" algn="ctr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344796" y="3075941"/>
            <a:ext cx="6099350" cy="33025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endParaRPr lang="en-US" sz="2187" b="1" dirty="0">
              <a:solidFill>
                <a:srgbClr val="FFD9BE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AAFREEN KHAN (22106048)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527333" y="3798815"/>
            <a:ext cx="373427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PRACHITI PARAB (22106028)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693686" y="4168228"/>
            <a:ext cx="336137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SNEHA GUPTA (22106046)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005726" y="488941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PRPOJECT GUIDE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403742" y="5298307"/>
            <a:ext cx="42961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PROF. VIJAYA  BHARATHI  JAGAN</a:t>
            </a:r>
            <a:endParaRPr lang="en-US" sz="2187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1176695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400" b="1" dirty="0">
                <a:solidFill>
                  <a:schemeClr val="accent2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Outline</a:t>
            </a:r>
            <a:endParaRPr lang="en-US" sz="5400" b="1" dirty="0">
              <a:solidFill>
                <a:schemeClr val="accent2"/>
              </a:solidFill>
              <a:latin typeface="Quattrocento" panose="020205020300000004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792730" y="2343150"/>
            <a:ext cx="948916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2400" dirty="0">
                <a:solidFill>
                  <a:srgbClr val="FFD9BE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Introduction</a:t>
            </a:r>
            <a:endParaRPr lang="en-US" sz="2400" dirty="0">
              <a:latin typeface="Quattrocento" panose="020205020300000004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792730" y="2876312"/>
            <a:ext cx="948916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2400" dirty="0">
                <a:solidFill>
                  <a:srgbClr val="FFD9BE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Literature survey of existing system</a:t>
            </a:r>
            <a:endParaRPr lang="en-US" sz="2400" dirty="0">
              <a:latin typeface="Quattrocento" panose="020205020300000004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792730" y="3409474"/>
            <a:ext cx="948916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2400" dirty="0">
                <a:solidFill>
                  <a:srgbClr val="FFD9BE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Limitation of existing system</a:t>
            </a:r>
            <a:endParaRPr lang="en-US" sz="2400" dirty="0">
              <a:latin typeface="Quattrocento" panose="020205020300000004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792730" y="3942636"/>
            <a:ext cx="948916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2400" dirty="0">
                <a:solidFill>
                  <a:srgbClr val="FFD9BE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Problem Statement</a:t>
            </a:r>
            <a:endParaRPr lang="en-US" sz="2400" dirty="0">
              <a:latin typeface="Quattrocento" panose="020205020300000004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792730" y="4475798"/>
            <a:ext cx="948916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2400" dirty="0">
                <a:solidFill>
                  <a:srgbClr val="FFD9BE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System Design</a:t>
            </a:r>
            <a:endParaRPr lang="en-US" sz="2400" dirty="0">
              <a:latin typeface="Quattrocento" panose="020205020300000004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792730" y="5008959"/>
            <a:ext cx="948916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2400" dirty="0">
                <a:solidFill>
                  <a:srgbClr val="FFD9BE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Technology and methodologies</a:t>
            </a:r>
            <a:endParaRPr lang="en-US" sz="2400" dirty="0">
              <a:latin typeface="Quattrocento" panose="020205020300000004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792730" y="5542121"/>
            <a:ext cx="948916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2400" dirty="0">
                <a:solidFill>
                  <a:srgbClr val="FFD9BE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Implementation</a:t>
            </a:r>
            <a:endParaRPr lang="en-US" sz="2400" dirty="0">
              <a:latin typeface="Quattrocento" panose="020205020300000004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792730" y="6075283"/>
            <a:ext cx="948916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2400" dirty="0">
                <a:solidFill>
                  <a:srgbClr val="FFD9BE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Conclusion</a:t>
            </a:r>
            <a:endParaRPr lang="en-US" sz="2400" dirty="0">
              <a:latin typeface="Quattrocento" panose="020205020300000004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792730" y="6608445"/>
            <a:ext cx="9489162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Char char="•"/>
            </a:pPr>
            <a:r>
              <a:rPr lang="en-US" sz="2400" dirty="0">
                <a:solidFill>
                  <a:srgbClr val="FFD9BE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References</a:t>
            </a:r>
            <a:endParaRPr lang="en-US" sz="2400" dirty="0">
              <a:latin typeface="Quattrocento" panose="020205020300000004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-96819" y="14526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1404" y="1029415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400" b="1" dirty="0">
                <a:solidFill>
                  <a:schemeClr val="accent2"/>
                </a:solidFill>
                <a:latin typeface="Quattrocento" panose="02020502030000000404" pitchFamily="18" charset="0"/>
                <a:ea typeface="Quattrocento" pitchFamily="34" charset="-122"/>
                <a:cs typeface="Quattrocento" pitchFamily="34" charset="-120"/>
              </a:rPr>
              <a:t>Introduction</a:t>
            </a:r>
            <a:endParaRPr lang="en-US" sz="5400" b="1" dirty="0">
              <a:solidFill>
                <a:schemeClr val="accent2"/>
              </a:solidFill>
              <a:latin typeface="Quattrocento" panose="020205020300000004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833199" y="287750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</p:sp>
      <p:sp>
        <p:nvSpPr>
          <p:cNvPr id="7" name="Text 4"/>
          <p:cNvSpPr/>
          <p:nvPr/>
        </p:nvSpPr>
        <p:spPr>
          <a:xfrm>
            <a:off x="1024176" y="2919174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2953822"/>
            <a:ext cx="38200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Import/export industry is crucial for global commerce, facilitate movement of good across border</a:t>
            </a:r>
            <a:endParaRPr lang="en-US" sz="2187" dirty="0"/>
          </a:p>
        </p:txBody>
      </p:sp>
      <p:sp>
        <p:nvSpPr>
          <p:cNvPr id="9" name="Shape 6"/>
          <p:cNvSpPr/>
          <p:nvPr/>
        </p:nvSpPr>
        <p:spPr>
          <a:xfrm>
            <a:off x="5597485" y="287750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</p:sp>
      <p:sp>
        <p:nvSpPr>
          <p:cNvPr id="10" name="Text 7"/>
          <p:cNvSpPr/>
          <p:nvPr/>
        </p:nvSpPr>
        <p:spPr>
          <a:xfrm>
            <a:off x="5758101" y="2919174"/>
            <a:ext cx="17871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319599" y="2953822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Challenges in logistics, finance and operations management</a:t>
            </a:r>
            <a:endParaRPr lang="en-US" sz="2187" dirty="0"/>
          </a:p>
        </p:txBody>
      </p:sp>
      <p:sp>
        <p:nvSpPr>
          <p:cNvPr id="12" name="Shape 9"/>
          <p:cNvSpPr/>
          <p:nvPr/>
        </p:nvSpPr>
        <p:spPr>
          <a:xfrm>
            <a:off x="833199" y="473833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</p:sp>
      <p:sp>
        <p:nvSpPr>
          <p:cNvPr id="13" name="Text 10"/>
          <p:cNvSpPr/>
          <p:nvPr/>
        </p:nvSpPr>
        <p:spPr>
          <a:xfrm>
            <a:off x="992505" y="4780002"/>
            <a:ext cx="1813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1555313" y="4814649"/>
            <a:ext cx="3820001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Highlighting the issues faced in managing a growing workforce effectively.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5762744" y="4780002"/>
            <a:ext cx="16930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6319599" y="4814649"/>
            <a:ext cx="38200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6319599" y="6336625"/>
            <a:ext cx="38200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59134" y="101810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400" b="1" dirty="0">
                <a:solidFill>
                  <a:schemeClr val="accent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Introduction</a:t>
            </a:r>
            <a:endParaRPr lang="en-US" sz="5400" b="1" dirty="0">
              <a:solidFill>
                <a:schemeClr val="accent2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1152644" y="3045500"/>
            <a:ext cx="27742" cy="316611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7" name="Shape 4"/>
          <p:cNvSpPr/>
          <p:nvPr/>
        </p:nvSpPr>
        <p:spPr>
          <a:xfrm>
            <a:off x="916484" y="321909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</p:sp>
      <p:sp>
        <p:nvSpPr>
          <p:cNvPr id="8" name="Text 5"/>
          <p:cNvSpPr/>
          <p:nvPr/>
        </p:nvSpPr>
        <p:spPr>
          <a:xfrm>
            <a:off x="1107460" y="3260765"/>
            <a:ext cx="11799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1510711" y="3121818"/>
            <a:ext cx="852880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system include features like -Employee onboarding, Attendance tracking, Orders record, Leave management </a:t>
            </a:r>
            <a:endParaRPr lang="en-US" sz="2187" dirty="0"/>
          </a:p>
        </p:txBody>
      </p:sp>
      <p:sp>
        <p:nvSpPr>
          <p:cNvPr id="10" name="Shape 7"/>
          <p:cNvSpPr/>
          <p:nvPr/>
        </p:nvSpPr>
        <p:spPr>
          <a:xfrm>
            <a:off x="916484" y="457997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99" y="4621649"/>
            <a:ext cx="17871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1610797" y="4628555"/>
            <a:ext cx="8249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Develop an well designed site to store employee information</a:t>
            </a:r>
            <a:endParaRPr lang="en-US" sz="2187" dirty="0"/>
          </a:p>
        </p:txBody>
      </p:sp>
      <p:sp>
        <p:nvSpPr>
          <p:cNvPr id="13" name="Shape 10"/>
          <p:cNvSpPr/>
          <p:nvPr/>
        </p:nvSpPr>
        <p:spPr>
          <a:xfrm>
            <a:off x="916484" y="559367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</p:sp>
      <p:sp>
        <p:nvSpPr>
          <p:cNvPr id="14" name="Text 11"/>
          <p:cNvSpPr/>
          <p:nvPr/>
        </p:nvSpPr>
        <p:spPr>
          <a:xfrm>
            <a:off x="1075789" y="5635347"/>
            <a:ext cx="1813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1610797" y="5642253"/>
            <a:ext cx="827663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 easy way to automate all functionality of employee of company</a:t>
            </a:r>
            <a:endParaRPr lang="en-US" sz="2187" dirty="0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0092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687824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400" b="1" dirty="0">
                <a:solidFill>
                  <a:schemeClr val="accent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Literature Survey </a:t>
            </a:r>
            <a:endParaRPr lang="en-US" sz="5400" b="1" dirty="0">
              <a:solidFill>
                <a:schemeClr val="accent2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2348389" y="2054185"/>
            <a:ext cx="3044785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"Web Based Staff management system" March(2017)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348389" y="3587115"/>
            <a:ext cx="3044785" cy="2221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-Uses the ordinary classical methods which are merely based on pen-paper to record the data of their employees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5942767" y="2054185"/>
            <a:ext cx="304585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"Managing Personnel Records in Electronic Environment" (2009</a:t>
            </a:r>
            <a:r>
              <a:rPr lang="en-US" sz="2187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)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942767" y="3587115"/>
            <a:ext cx="304585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-Require an external device to be installed in the working area..</a:t>
            </a:r>
            <a:endParaRPr lang="en-US" sz="2187" dirty="0"/>
          </a:p>
        </p:txBody>
      </p:sp>
      <p:sp>
        <p:nvSpPr>
          <p:cNvPr id="9" name="Text 7"/>
          <p:cNvSpPr/>
          <p:nvPr/>
        </p:nvSpPr>
        <p:spPr>
          <a:xfrm>
            <a:off x="9538216" y="2054185"/>
            <a:ext cx="275879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"Employee Management system"(2019) 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538216" y="3587115"/>
            <a:ext cx="2758797" cy="31103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-Uses HTML, CSS and PHP as technologies and proposed to develop features such as employee profiles and, leave a</a:t>
            </a:r>
            <a:endParaRPr lang="en-US" sz="2187" dirty="0"/>
          </a:p>
        </p:txBody>
      </p:sp>
      <p:sp>
        <p:nvSpPr>
          <p:cNvPr id="11" name="Text 9"/>
          <p:cNvSpPr/>
          <p:nvPr/>
        </p:nvSpPr>
        <p:spPr>
          <a:xfrm>
            <a:off x="9538216" y="6897410"/>
            <a:ext cx="2758797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endParaRPr lang="en-US" sz="2187" dirty="0"/>
          </a:p>
        </p:txBody>
      </p:sp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EC940AF2-7C84-ACB1-AE99-E3C80840C3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8609624"/>
              </p:ext>
            </p:extLst>
          </p:nvPr>
        </p:nvGraphicFramePr>
        <p:xfrm>
          <a:off x="1253334" y="2000403"/>
          <a:ext cx="12424721" cy="5541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667">
                  <a:extLst>
                    <a:ext uri="{9D8B030D-6E8A-4147-A177-3AD203B41FA5}">
                      <a16:colId xmlns:a16="http://schemas.microsoft.com/office/drawing/2014/main" val="694720036"/>
                    </a:ext>
                  </a:extLst>
                </a:gridCol>
                <a:gridCol w="2271540">
                  <a:extLst>
                    <a:ext uri="{9D8B030D-6E8A-4147-A177-3AD203B41FA5}">
                      <a16:colId xmlns:a16="http://schemas.microsoft.com/office/drawing/2014/main" val="272688695"/>
                    </a:ext>
                  </a:extLst>
                </a:gridCol>
                <a:gridCol w="3298457">
                  <a:extLst>
                    <a:ext uri="{9D8B030D-6E8A-4147-A177-3AD203B41FA5}">
                      <a16:colId xmlns:a16="http://schemas.microsoft.com/office/drawing/2014/main" val="2919903526"/>
                    </a:ext>
                  </a:extLst>
                </a:gridCol>
                <a:gridCol w="6002057">
                  <a:extLst>
                    <a:ext uri="{9D8B030D-6E8A-4147-A177-3AD203B41FA5}">
                      <a16:colId xmlns:a16="http://schemas.microsoft.com/office/drawing/2014/main" val="2498407556"/>
                    </a:ext>
                  </a:extLst>
                </a:gridCol>
              </a:tblGrid>
              <a:tr h="1244442">
                <a:tc>
                  <a:txBody>
                    <a:bodyPr/>
                    <a:lstStyle/>
                    <a:p>
                      <a:r>
                        <a:rPr lang="en-IN" dirty="0"/>
                        <a:t>Sr.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Title of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Name of Authors, and Date of publication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182148"/>
                  </a:ext>
                </a:extLst>
              </a:tr>
              <a:tr h="4296931">
                <a:tc>
                  <a:txBody>
                    <a:bodyPr/>
                    <a:lstStyle/>
                    <a:p>
                      <a:r>
                        <a:rPr lang="en-IN" b="1" dirty="0"/>
                        <a:t>1</a:t>
                      </a:r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r>
                        <a:rPr lang="en-IN" b="1" dirty="0"/>
                        <a:t>2</a:t>
                      </a:r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r>
                        <a:rPr lang="en-IN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Quattrocento" pitchFamily="34" charset="0"/>
                          <a:ea typeface="Quattrocento" pitchFamily="34" charset="-122"/>
                          <a:cs typeface="Quattrocento" pitchFamily="34" charset="-120"/>
                        </a:rPr>
                        <a:t>“Web Based Staff management system" March(2017)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Quattrocento" pitchFamily="34" charset="0"/>
                        <a:ea typeface="Quattrocento" pitchFamily="34" charset="-122"/>
                        <a:cs typeface="Quattrocento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Quattrocento" pitchFamily="34" charset="0"/>
                        <a:ea typeface="Quattrocento" pitchFamily="34" charset="-122"/>
                        <a:cs typeface="Quattrocento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Quattrocento" pitchFamily="34" charset="0"/>
                        <a:ea typeface="Quattrocento" pitchFamily="34" charset="-122"/>
                        <a:cs typeface="Quattrocento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Quattrocento" pitchFamily="34" charset="0"/>
                          <a:ea typeface="Quattrocento" pitchFamily="34" charset="-122"/>
                          <a:cs typeface="Quattrocento" pitchFamily="34" charset="-120"/>
                        </a:rPr>
                        <a:t>“Challenges of implementing an employee management system for improving workplace management" </a:t>
                      </a:r>
                    </a:p>
                    <a:p>
                      <a:endParaRPr lang="en-IN" sz="1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  <a:p>
                      <a:endParaRPr lang="en-IN" sz="14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Quattrocento" pitchFamily="34" charset="0"/>
                          <a:ea typeface="Quattrocento" pitchFamily="34" charset="-122"/>
                          <a:cs typeface="Quattrocento" pitchFamily="34" charset="-120"/>
                        </a:rPr>
                        <a:t>"Employee Management system"</a:t>
                      </a:r>
                      <a:endParaRPr lang="en-US" sz="1400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i="0" u="sng" kern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Sayali</a:t>
                      </a:r>
                      <a:r>
                        <a:rPr lang="en-IN" sz="1400" b="1" i="0" u="sng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Pramod </a:t>
                      </a:r>
                      <a:r>
                        <a:rPr lang="en-IN" sz="1400" b="1" i="0" u="sng" kern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Dalke</a:t>
                      </a:r>
                      <a:r>
                        <a:rPr lang="en-IN" sz="1400" b="1" i="0" u="sng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, Shruti Anil Deshmukh,  </a:t>
                      </a:r>
                      <a:r>
                        <a:rPr lang="en-IN" sz="1400" b="1" i="0" u="sng" kern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Janabai</a:t>
                      </a:r>
                      <a:r>
                        <a:rPr lang="en-IN" sz="1400" b="1" i="0" u="sng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Govind </a:t>
                      </a:r>
                      <a:r>
                        <a:rPr lang="en-IN" sz="1400" b="1" i="0" u="sng" kern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Dalave</a:t>
                      </a:r>
                      <a:r>
                        <a:rPr lang="en-IN" sz="1400" b="1" i="0" u="sng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Vaishnavi Nitin </a:t>
                      </a:r>
                      <a:r>
                        <a:rPr lang="en-IN" sz="1400" b="1" i="0" u="sng" kern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Sasane</a:t>
                      </a:r>
                      <a:r>
                        <a:rPr lang="en-IN" sz="1400" b="1" i="0" u="sng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Pooja K Dhule </a:t>
                      </a:r>
                      <a:r>
                        <a:rPr lang="en-US" sz="1400" b="1" u="sng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Quattrocento" pitchFamily="34" charset="-122"/>
                          <a:cs typeface="Times New Roman" panose="02020603050405020304" pitchFamily="18" charset="0"/>
                        </a:rPr>
                        <a:t>March(2017)</a:t>
                      </a:r>
                    </a:p>
                    <a:p>
                      <a:endParaRPr lang="en-IN" sz="1400" u="sng" dirty="0">
                        <a:solidFill>
                          <a:schemeClr val="tx2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400" u="sng" dirty="0">
                        <a:solidFill>
                          <a:schemeClr val="tx2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it-IT" sz="1400" b="1" i="0" kern="1200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it-IT" sz="1400" b="1" i="0" u="sng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Prety Diawati, Politeknik Pos </a:t>
                      </a:r>
                    </a:p>
                    <a:p>
                      <a:r>
                        <a:rPr lang="it-IT" sz="1400" b="1" i="0" u="sng" kern="1200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Indonesia,</a:t>
                      </a:r>
                      <a:r>
                        <a:rPr lang="en-IN" sz="1400" b="1" u="sng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Quattrocento" pitchFamily="34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b="1" u="sng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Quattrocento" pitchFamily="34" charset="-122"/>
                          <a:cs typeface="Times New Roman" panose="02020603050405020304" pitchFamily="18" charset="0"/>
                        </a:rPr>
                        <a:t>2019)</a:t>
                      </a:r>
                      <a:endParaRPr lang="en-US" sz="1400" b="1" u="sng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400" u="sng" dirty="0">
                        <a:solidFill>
                          <a:schemeClr val="tx2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400" u="sng" dirty="0">
                        <a:solidFill>
                          <a:schemeClr val="tx2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400" u="sng" dirty="0">
                        <a:solidFill>
                          <a:schemeClr val="tx2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400" b="1" u="sng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IN" sz="1400" b="1" u="sng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P. </a:t>
                      </a:r>
                      <a:r>
                        <a:rPr lang="en-IN" sz="1400" b="1" u="sng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U.Singh</a:t>
                      </a:r>
                      <a:r>
                        <a:rPr lang="en-IN" sz="1400" b="1" u="sng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</a:t>
                      </a:r>
                      <a:r>
                        <a:rPr lang="en-IN" sz="1400" b="1" u="sng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H.Singh</a:t>
                      </a:r>
                      <a:r>
                        <a:rPr lang="en-IN" sz="1400" b="1" u="sng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400" b="1" u="sng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Fartyal</a:t>
                      </a:r>
                      <a:r>
                        <a:rPr lang="en-IN" sz="1400" b="1" u="sng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Abdul Zubair</a:t>
                      </a:r>
                      <a:r>
                        <a:rPr lang="en-IN" sz="1400" b="1" u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Quattrocento" pitchFamily="34" charset="0"/>
                          <a:ea typeface="Quattrocento" pitchFamily="34" charset="-122"/>
                          <a:cs typeface="Quattrocento" pitchFamily="34" charset="-120"/>
                        </a:rPr>
                        <a:t>Uses the ordinary classical methods which are merely based on pen-paper to record the data of their employees</a:t>
                      </a:r>
                      <a:endParaRPr lang="en-US" sz="18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  <a:p>
                      <a:pPr algn="just"/>
                      <a:endParaRPr lang="en-IN" dirty="0"/>
                    </a:p>
                    <a:p>
                      <a:pPr algn="just"/>
                      <a:endParaRPr lang="en-IN" dirty="0"/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Quattrocento" pitchFamily="34" charset="0"/>
                          <a:ea typeface="Quattrocento" pitchFamily="34" charset="-122"/>
                          <a:cs typeface="Quattrocento" pitchFamily="34" charset="-120"/>
                        </a:rPr>
                        <a:t>The employee management system is designed for saving money time and power.</a:t>
                      </a:r>
                      <a:endParaRPr lang="en-US" sz="18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  <a:p>
                      <a:pPr algn="just"/>
                      <a:endParaRPr lang="en-IN" dirty="0"/>
                    </a:p>
                    <a:p>
                      <a:pPr algn="just"/>
                      <a:endParaRPr lang="en-IN" dirty="0"/>
                    </a:p>
                    <a:p>
                      <a:pPr algn="just"/>
                      <a:r>
                        <a:rPr lang="en-US" sz="1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Quattrocento" pitchFamily="34" charset="0"/>
                          <a:ea typeface="Quattrocento" pitchFamily="34" charset="-122"/>
                          <a:cs typeface="Quattrocento" pitchFamily="34" charset="-120"/>
                        </a:rPr>
                        <a:t>Uses HTML, CSS and PHP as technologies and proposed to develop features such as employee profiles and, leave and task management.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7452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72164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304323"/>
            <a:ext cx="8688705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400" b="1" dirty="0">
                <a:solidFill>
                  <a:schemeClr val="accent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Limitation of Existing System</a:t>
            </a:r>
            <a:endParaRPr lang="en-US" sz="5400" b="1" dirty="0">
              <a:solidFill>
                <a:schemeClr val="accent2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4935141" y="3409474"/>
            <a:ext cx="886206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Font typeface="+mj-lt"/>
              <a:buAutoNum type="arabicPeriod"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Manual Effort Required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4935141" y="3942636"/>
            <a:ext cx="886206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Font typeface="+mj-lt"/>
              <a:buAutoNum type="arabicPeriod" startAt="2"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Limited Employee Visibility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935141" y="4475798"/>
            <a:ext cx="886206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Font typeface="+mj-lt"/>
              <a:buAutoNum type="arabicPeriod" startAt="3"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Security Concerns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4935141" y="5008959"/>
            <a:ext cx="886206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Font typeface="+mj-lt"/>
              <a:buAutoNum type="arabicPeriod" startAt="4"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Accuracy and Data Integrity Issues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4935141" y="5542121"/>
            <a:ext cx="8862060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499"/>
              </a:lnSpc>
              <a:buSzPct val="100000"/>
              <a:buFont typeface="+mj-lt"/>
              <a:buAutoNum type="arabicPeriod" startAt="5"/>
            </a:pPr>
            <a:r>
              <a:rPr lang="en-US" sz="218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Time-Consuming Processes</a:t>
            </a:r>
            <a:endParaRPr lang="en-US" sz="2187" dirty="0"/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-6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sp>
        <p:nvSpPr>
          <p:cNvPr id="4" name="Text 2"/>
          <p:cNvSpPr/>
          <p:nvPr/>
        </p:nvSpPr>
        <p:spPr>
          <a:xfrm>
            <a:off x="1380200" y="79140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400" b="1" dirty="0">
                <a:solidFill>
                  <a:schemeClr val="accent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Problem Statement</a:t>
            </a:r>
            <a:endParaRPr lang="en-US" sz="5400" b="1" dirty="0">
              <a:solidFill>
                <a:schemeClr val="accent2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2348389" y="3598426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48389" y="4203740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48389" y="4809053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48389" y="5414367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3E1C8-19C3-032E-D154-E33E099AC572}"/>
              </a:ext>
            </a:extLst>
          </p:cNvPr>
          <p:cNvSpPr txBox="1"/>
          <p:nvPr/>
        </p:nvSpPr>
        <p:spPr>
          <a:xfrm>
            <a:off x="666973" y="2377440"/>
            <a:ext cx="10994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anose="02020502030000000404" pitchFamily="18" charset="0"/>
              </a:rPr>
              <a:t>Designing a software solution to efficiently manage all aspects of employee data along user login, including personal information, order details, customer details, editor for keeping track of personal notes and kanban.</a:t>
            </a:r>
            <a:endParaRPr lang="en-IN" sz="2400" dirty="0">
              <a:solidFill>
                <a:schemeClr val="accent2">
                  <a:lumMod val="40000"/>
                  <a:lumOff val="60000"/>
                </a:schemeClr>
              </a:solidFill>
              <a:latin typeface="Quattrocento" panose="02020502030000000404" pitchFamily="18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123332"/>
          </a:solidFill>
          <a:ln/>
        </p:spPr>
      </p:sp>
      <p:sp>
        <p:nvSpPr>
          <p:cNvPr id="4" name="Text 2"/>
          <p:cNvSpPr/>
          <p:nvPr/>
        </p:nvSpPr>
        <p:spPr>
          <a:xfrm>
            <a:off x="1765796" y="384340"/>
            <a:ext cx="6090642" cy="7614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95"/>
              </a:lnSpc>
              <a:buNone/>
            </a:pPr>
            <a:r>
              <a:rPr lang="en-US" sz="5400" b="1" dirty="0">
                <a:solidFill>
                  <a:schemeClr val="accent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System Design</a:t>
            </a:r>
            <a:endParaRPr lang="en-US" sz="5400" b="1" dirty="0">
              <a:solidFill>
                <a:schemeClr val="accent2"/>
              </a:solidFill>
            </a:endParaRPr>
          </a:p>
        </p:txBody>
      </p:sp>
      <p:sp>
        <p:nvSpPr>
          <p:cNvPr id="5" name="Shape 3"/>
          <p:cNvSpPr/>
          <p:nvPr/>
        </p:nvSpPr>
        <p:spPr>
          <a:xfrm>
            <a:off x="3068836" y="1624132"/>
            <a:ext cx="25360" cy="6048256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6" name="Shape 4"/>
          <p:cNvSpPr/>
          <p:nvPr/>
        </p:nvSpPr>
        <p:spPr>
          <a:xfrm>
            <a:off x="3309818" y="2042815"/>
            <a:ext cx="710565" cy="2536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7" name="Shape 5"/>
          <p:cNvSpPr/>
          <p:nvPr/>
        </p:nvSpPr>
        <p:spPr>
          <a:xfrm>
            <a:off x="2853095" y="1827133"/>
            <a:ext cx="456724" cy="456724"/>
          </a:xfrm>
          <a:prstGeom prst="roundRect">
            <a:avLst>
              <a:gd name="adj" fmla="val 13336"/>
            </a:avLst>
          </a:prstGeom>
          <a:solidFill>
            <a:srgbClr val="234A49"/>
          </a:solidFill>
          <a:ln/>
        </p:spPr>
      </p:sp>
      <p:sp>
        <p:nvSpPr>
          <p:cNvPr id="8" name="Text 6"/>
          <p:cNvSpPr/>
          <p:nvPr/>
        </p:nvSpPr>
        <p:spPr>
          <a:xfrm>
            <a:off x="3027521" y="1865114"/>
            <a:ext cx="107871" cy="380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7"/>
              </a:lnSpc>
              <a:buNone/>
            </a:pPr>
            <a:r>
              <a:rPr lang="en-US" sz="239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398" dirty="0"/>
          </a:p>
        </p:txBody>
      </p:sp>
      <p:sp>
        <p:nvSpPr>
          <p:cNvPr id="9" name="Text 7"/>
          <p:cNvSpPr/>
          <p:nvPr/>
        </p:nvSpPr>
        <p:spPr>
          <a:xfrm>
            <a:off x="4198025" y="1827133"/>
            <a:ext cx="7655362" cy="4058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97"/>
              </a:lnSpc>
              <a:buNone/>
            </a:pPr>
            <a:r>
              <a:rPr lang="en-US" sz="199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Architecture</a:t>
            </a:r>
            <a:endParaRPr lang="en-US" sz="1998" dirty="0"/>
          </a:p>
        </p:txBody>
      </p:sp>
      <p:sp>
        <p:nvSpPr>
          <p:cNvPr id="10" name="Text 8"/>
          <p:cNvSpPr/>
          <p:nvPr/>
        </p:nvSpPr>
        <p:spPr>
          <a:xfrm>
            <a:off x="4198025" y="2354818"/>
            <a:ext cx="7655362" cy="811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97"/>
              </a:lnSpc>
              <a:buNone/>
            </a:pPr>
            <a:r>
              <a:rPr lang="en-US" sz="199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Client-Server Architecture, Choose appropriate databases, Develop frontend and backend components.</a:t>
            </a:r>
            <a:endParaRPr lang="en-US" sz="1998" dirty="0"/>
          </a:p>
        </p:txBody>
      </p:sp>
      <p:sp>
        <p:nvSpPr>
          <p:cNvPr id="11" name="Shape 9"/>
          <p:cNvSpPr/>
          <p:nvPr/>
        </p:nvSpPr>
        <p:spPr>
          <a:xfrm>
            <a:off x="3309818" y="3991273"/>
            <a:ext cx="710565" cy="2536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2" name="Shape 10"/>
          <p:cNvSpPr/>
          <p:nvPr/>
        </p:nvSpPr>
        <p:spPr>
          <a:xfrm>
            <a:off x="2853095" y="3775591"/>
            <a:ext cx="456724" cy="456724"/>
          </a:xfrm>
          <a:prstGeom prst="roundRect">
            <a:avLst>
              <a:gd name="adj" fmla="val 13336"/>
            </a:avLst>
          </a:prstGeom>
          <a:solidFill>
            <a:srgbClr val="234A49"/>
          </a:solidFill>
          <a:ln/>
        </p:spPr>
      </p:sp>
      <p:sp>
        <p:nvSpPr>
          <p:cNvPr id="13" name="Text 11"/>
          <p:cNvSpPr/>
          <p:nvPr/>
        </p:nvSpPr>
        <p:spPr>
          <a:xfrm>
            <a:off x="2999780" y="3813572"/>
            <a:ext cx="163235" cy="380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7"/>
              </a:lnSpc>
              <a:buNone/>
            </a:pPr>
            <a:r>
              <a:rPr lang="en-US" sz="239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398" dirty="0"/>
          </a:p>
        </p:txBody>
      </p:sp>
      <p:sp>
        <p:nvSpPr>
          <p:cNvPr id="14" name="Text 12"/>
          <p:cNvSpPr/>
          <p:nvPr/>
        </p:nvSpPr>
        <p:spPr>
          <a:xfrm>
            <a:off x="4198025" y="3775591"/>
            <a:ext cx="7655362" cy="4058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97"/>
              </a:lnSpc>
              <a:buNone/>
            </a:pPr>
            <a:r>
              <a:rPr lang="en-US" sz="199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Modules</a:t>
            </a:r>
            <a:endParaRPr lang="en-US" sz="1998" dirty="0"/>
          </a:p>
        </p:txBody>
      </p:sp>
      <p:sp>
        <p:nvSpPr>
          <p:cNvPr id="15" name="Text 13"/>
          <p:cNvSpPr/>
          <p:nvPr/>
        </p:nvSpPr>
        <p:spPr>
          <a:xfrm>
            <a:off x="4198025" y="4303276"/>
            <a:ext cx="7655362" cy="811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97"/>
              </a:lnSpc>
              <a:buNone/>
            </a:pPr>
            <a:r>
              <a:rPr lang="en-US" sz="199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Employee onboarding, Attendance tracking, Punch in- Punch out, Leave management, Orders management.</a:t>
            </a:r>
            <a:endParaRPr lang="en-US" sz="1998" dirty="0"/>
          </a:p>
        </p:txBody>
      </p:sp>
      <p:sp>
        <p:nvSpPr>
          <p:cNvPr id="16" name="Shape 14"/>
          <p:cNvSpPr/>
          <p:nvPr/>
        </p:nvSpPr>
        <p:spPr>
          <a:xfrm>
            <a:off x="3309818" y="5939730"/>
            <a:ext cx="710565" cy="2536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7" name="Shape 15"/>
          <p:cNvSpPr/>
          <p:nvPr/>
        </p:nvSpPr>
        <p:spPr>
          <a:xfrm>
            <a:off x="2853095" y="5724049"/>
            <a:ext cx="456724" cy="456724"/>
          </a:xfrm>
          <a:prstGeom prst="roundRect">
            <a:avLst>
              <a:gd name="adj" fmla="val 13336"/>
            </a:avLst>
          </a:prstGeom>
          <a:solidFill>
            <a:srgbClr val="234A49"/>
          </a:solidFill>
          <a:ln/>
        </p:spPr>
      </p:sp>
      <p:sp>
        <p:nvSpPr>
          <p:cNvPr id="18" name="Text 16"/>
          <p:cNvSpPr/>
          <p:nvPr/>
        </p:nvSpPr>
        <p:spPr>
          <a:xfrm>
            <a:off x="2998589" y="5762030"/>
            <a:ext cx="165735" cy="380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7"/>
              </a:lnSpc>
              <a:buNone/>
            </a:pPr>
            <a:r>
              <a:rPr lang="en-US" sz="239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398" dirty="0"/>
          </a:p>
        </p:txBody>
      </p:sp>
      <p:sp>
        <p:nvSpPr>
          <p:cNvPr id="19" name="Text 17"/>
          <p:cNvSpPr/>
          <p:nvPr/>
        </p:nvSpPr>
        <p:spPr>
          <a:xfrm>
            <a:off x="4198025" y="5724049"/>
            <a:ext cx="7655362" cy="4058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97"/>
              </a:lnSpc>
              <a:buNone/>
            </a:pPr>
            <a:r>
              <a:rPr lang="en-US" sz="199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Functionality</a:t>
            </a:r>
            <a:endParaRPr lang="en-US" sz="1998" dirty="0"/>
          </a:p>
        </p:txBody>
      </p:sp>
      <p:sp>
        <p:nvSpPr>
          <p:cNvPr id="20" name="Text 18"/>
          <p:cNvSpPr/>
          <p:nvPr/>
        </p:nvSpPr>
        <p:spPr>
          <a:xfrm>
            <a:off x="4198025" y="6251734"/>
            <a:ext cx="7655362" cy="12176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97"/>
              </a:lnSpc>
              <a:buNone/>
            </a:pPr>
            <a:r>
              <a:rPr lang="en-US" sz="1998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Employee management, reporting.</a:t>
            </a:r>
            <a:endParaRPr lang="en-US" sz="1998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704</Words>
  <Application>Microsoft Office PowerPoint</Application>
  <PresentationFormat>Custom</PresentationFormat>
  <Paragraphs>139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Quattrocento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prachiti parab</cp:lastModifiedBy>
  <cp:revision>55</cp:revision>
  <dcterms:created xsi:type="dcterms:W3CDTF">2024-03-11T19:50:37Z</dcterms:created>
  <dcterms:modified xsi:type="dcterms:W3CDTF">2024-04-29T17:48:39Z</dcterms:modified>
</cp:coreProperties>
</file>